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59" r:id="rId3"/>
    <p:sldId id="271" r:id="rId4"/>
    <p:sldId id="270" r:id="rId5"/>
    <p:sldId id="265" r:id="rId6"/>
    <p:sldId id="268" r:id="rId7"/>
    <p:sldId id="269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C2F1E-04EC-555D-0B06-42E90A64E11A}" v="1" dt="2022-10-17T13:39:06.554"/>
    <p1510:client id="{0CB4CCB5-8FD3-5573-1DFD-C444A6E34528}" v="305" dt="2022-11-02T01:02:41.532"/>
    <p1510:client id="{0EFD7372-4223-D449-4A04-A9E9A5F2C700}" v="13" dt="2022-10-17T12:40:24.270"/>
    <p1510:client id="{10337B51-45A3-E178-F8C0-45080B770CE8}" v="6" dt="2022-10-17T13:20:53.076"/>
    <p1510:client id="{136B7191-F38A-636E-E358-1963974AA314}" v="6" dt="2022-10-17T13:38:30.957"/>
    <p1510:client id="{17DE532C-51B7-3248-DE51-9B66DC668623}" v="43" dt="2022-11-03T08:46:33.302"/>
    <p1510:client id="{1E381DBB-1838-0B66-AF02-B7C07D1A4760}" v="367" dt="2022-11-07T01:34:16.767"/>
    <p1510:client id="{2556B558-DFAC-4063-9BA8-963B4E37AF34}" v="7" dt="2022-10-17T12:40:05.063"/>
    <p1510:client id="{4266FF57-7E97-F0CE-4101-EE6A6C2C96AD}" v="2" dt="2022-10-17T13:53:12.678"/>
    <p1510:client id="{47A82FF3-7321-E327-879F-801107A45B9F}" v="52" dt="2022-11-04T09:27:45.186"/>
    <p1510:client id="{4F10D17E-3EB6-8E4E-2777-BB0AC51544AF}" v="70" dt="2022-10-17T13:04:18.390"/>
    <p1510:client id="{5024828A-E9F4-708D-5352-0D32B715696C}" v="8" dt="2022-11-07T16:20:32.425"/>
    <p1510:client id="{53A714C8-5C35-3588-C396-6E2A456896EA}" v="91" dt="2022-11-02T09:13:55.392"/>
    <p1510:client id="{5C11EF8B-ECAB-EEA2-0606-02AEEAEBB9B3}" v="26" dt="2022-11-07T12:31:37.749"/>
    <p1510:client id="{6458D75A-558C-5F2D-158D-C5A1AFFB227D}" v="152" dt="2022-10-17T13:07:30.378"/>
    <p1510:client id="{67E07354-8817-4911-A6C7-5806A1F8D50A}" v="3" dt="2022-11-04T12:12:26.691"/>
    <p1510:client id="{6F38AE03-292D-72A2-F7D2-74CD5838D7A9}" v="6" dt="2022-10-17T15:05:01.051"/>
    <p1510:client id="{7028A15D-86DF-9486-C85F-E51C0BF748A4}" v="13" dt="2022-11-07T13:00:05.099"/>
    <p1510:client id="{745C8DFF-4F54-EABC-23F2-831745C24450}" v="195" dt="2022-11-04T09:28:19.681"/>
    <p1510:client id="{7C22536D-98E4-AFF5-C62D-813F51E5B7F1}" v="245" dt="2022-11-02T01:36:21.768"/>
    <p1510:client id="{85EC5AFF-5E2D-9483-D9D7-78001480224C}" v="33" dt="2022-10-17T13:04:01.025"/>
    <p1510:client id="{93090FC4-3575-EA49-B23C-49DDD1670C3E}" v="24" dt="2022-11-04T08:20:58.139"/>
    <p1510:client id="{97A0066C-9939-00DF-6A1B-FC8AA0891C54}" v="113" dt="2022-11-04T09:28:34.967"/>
    <p1510:client id="{9AE6B2DA-4212-B3B4-9104-3A9C9C2BDBCF}" v="6" dt="2022-11-02T01:38:22.138"/>
    <p1510:client id="{9E2F91F5-AE8C-708C-4273-73F6677B429F}" v="215" dt="2022-11-06T17:23:01.553"/>
    <p1510:client id="{A4BA38B1-03BF-0189-B9D4-A627CB044FE6}" v="19" dt="2022-10-17T13:17:42.221"/>
    <p1510:client id="{A592F25A-6A0B-9A58-8ACD-AE5A0152C290}" v="136" dt="2022-11-02T08:30:35.782"/>
    <p1510:client id="{A6A06A1D-BDD7-E59B-89C3-C1B4B6F9EB60}" v="12" dt="2022-10-17T13:55:12.119"/>
    <p1510:client id="{BBC7A4EE-E94D-B380-6AD1-B224E3B4ED73}" v="340" dt="2022-11-07T12:31:17.103"/>
    <p1510:client id="{C00B52A2-0C7E-3361-A068-229186F788FC}" v="50" dt="2022-11-04T12:17:30.450"/>
    <p1510:client id="{C07A1711-3FAB-C000-8845-2DB3DFE0B0AA}" v="456" dt="2022-10-17T15:25:39.290"/>
    <p1510:client id="{C777924D-2482-24C8-688F-EF2E138CBEA6}" v="60" dt="2022-11-03T08:43:43.718"/>
    <p1510:client id="{CF024567-4071-41C0-2D75-BC465A7E012E}" v="615" dt="2022-11-06T23:58:00.668"/>
    <p1510:client id="{D60E9E5F-DA3D-8AEA-0730-466CCA0774F6}" v="1" dt="2022-10-17T13:20:46.428"/>
    <p1510:client id="{D7FC02E2-B9EC-C24A-0560-8B69F8C953C3}" v="23" dt="2022-10-17T15:00:00.405"/>
    <p1510:client id="{D81A0EC9-54E5-9948-A787-CCCB60B10621}" v="2" dt="2022-10-17T12:41:07.249"/>
    <p1510:client id="{DD20918F-4026-A7E3-3146-4BD9FFA12904}" v="16" dt="2022-11-02T08:31:23.341"/>
    <p1510:client id="{E64096C1-7515-5C9A-0FC7-FEFAB408790A}" v="8" dt="2022-10-17T13:14:21.638"/>
    <p1510:client id="{EA7E3E80-81B7-975B-D99F-8049DAF9F198}" v="3" dt="2022-11-07T12:06:42.783"/>
    <p1510:client id="{F60F8542-1E0B-7B3E-7527-89417D4EA271}" v="46" dt="2022-11-02T08:15:13.372"/>
    <p1510:client id="{FCD769A2-3422-4F46-9A95-1833425BAC0E}" v="499" dt="2022-11-04T08:33:07.368"/>
    <p1510:client id="{FED227A6-A0E5-FB2F-4D0A-3DCDE5BE55CE}" v="79" dt="2022-10-17T15:04:14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presProps" Target="presProps.xml" Id="rId13" /><Relationship Type="http://schemas.microsoft.com/office/2015/10/relationships/revisionInfo" Target="revisionInfo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.xml" Id="rId2" /><Relationship Type="http://schemas.openxmlformats.org/officeDocument/2006/relationships/tableStyles" Target="tableStyle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viewProps" Target="viewProp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8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4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5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9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9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9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3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6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3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3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2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2D2934D-8B00-49AF-A104-3728E059E468}"/>
              </a:ext>
            </a:extLst>
          </p:cNvPr>
          <p:cNvSpPr/>
          <p:nvPr/>
        </p:nvSpPr>
        <p:spPr>
          <a:xfrm>
            <a:off x="7343776" y="0"/>
            <a:ext cx="4161345" cy="6858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fr-FR" sz="2100" b="0" i="0">
              <a:solidFill>
                <a:schemeClr val="tx1"/>
              </a:solidFill>
              <a:effectLst/>
              <a:latin typeface="-apple-system"/>
            </a:endParaRPr>
          </a:p>
          <a:p>
            <a:endParaRPr lang="fr-FR" sz="2100">
              <a:solidFill>
                <a:schemeClr val="tx1"/>
              </a:solidFill>
              <a:latin typeface="-apple-system"/>
            </a:endParaRPr>
          </a:p>
          <a:p>
            <a:endParaRPr lang="fr-FR" sz="2100" b="0" i="0">
              <a:solidFill>
                <a:schemeClr val="tx1"/>
              </a:solidFill>
              <a:effectLst/>
              <a:latin typeface="-apple-system"/>
            </a:endParaRPr>
          </a:p>
          <a:p>
            <a:endParaRPr lang="fr-FR" sz="2100">
              <a:solidFill>
                <a:schemeClr val="tx1"/>
              </a:solidFill>
              <a:latin typeface="-apple-system"/>
            </a:endParaRPr>
          </a:p>
          <a:p>
            <a:endParaRPr lang="fr-FR" sz="2100">
              <a:solidFill>
                <a:schemeClr val="tx1"/>
              </a:solidFill>
              <a:latin typeface="-apple-system"/>
            </a:endParaRPr>
          </a:p>
          <a:p>
            <a:endParaRPr lang="fr-FR" sz="2100">
              <a:solidFill>
                <a:schemeClr val="tx1"/>
              </a:solidFill>
              <a:latin typeface="-apple-system"/>
            </a:endParaRPr>
          </a:p>
          <a:p>
            <a:endParaRPr lang="fr-FR" sz="2100">
              <a:solidFill>
                <a:schemeClr val="tx1"/>
              </a:solidFill>
              <a:latin typeface="-apple-system"/>
            </a:endParaRPr>
          </a:p>
          <a:p>
            <a:endParaRPr lang="fr-FR" sz="2100">
              <a:solidFill>
                <a:schemeClr val="tx1"/>
              </a:solidFill>
              <a:latin typeface="-apple-system"/>
            </a:endParaRPr>
          </a:p>
          <a:p>
            <a:endParaRPr lang="fr-FR" sz="2000">
              <a:solidFill>
                <a:schemeClr val="tx1"/>
              </a:solidFill>
              <a:latin typeface="-apple-system"/>
            </a:endParaRPr>
          </a:p>
          <a:p>
            <a:r>
              <a:rPr lang="fr-FR" sz="2000" i="0">
                <a:solidFill>
                  <a:srgbClr val="C00000"/>
                </a:solidFill>
                <a:effectLst/>
                <a:latin typeface="-apple-system"/>
              </a:rPr>
              <a:t>Helene </a:t>
            </a:r>
            <a:r>
              <a:rPr lang="fr-FR" sz="2000">
                <a:solidFill>
                  <a:srgbClr val="C00000"/>
                </a:solidFill>
                <a:latin typeface="-apple-system"/>
              </a:rPr>
              <a:t>Bieber</a:t>
            </a:r>
            <a:r>
              <a:rPr lang="fr-FR" sz="2000" i="0">
                <a:solidFill>
                  <a:srgbClr val="C00000"/>
                </a:solidFill>
                <a:effectLst/>
                <a:latin typeface="-apple-system"/>
              </a:rPr>
              <a:t> </a:t>
            </a:r>
            <a:r>
              <a:rPr lang="fr-FR" sz="2000" b="1" i="0">
                <a:solidFill>
                  <a:srgbClr val="C00000"/>
                </a:solidFill>
                <a:effectLst/>
                <a:latin typeface="-apple-system"/>
              </a:rPr>
              <a:t>- Communication</a:t>
            </a:r>
          </a:p>
          <a:p>
            <a:r>
              <a:rPr lang="fr-FR" sz="2000" i="0">
                <a:solidFill>
                  <a:srgbClr val="C00000"/>
                </a:solidFill>
                <a:effectLst/>
                <a:latin typeface="-apple-system"/>
              </a:rPr>
              <a:t>Sylvia Canonne </a:t>
            </a:r>
            <a:r>
              <a:rPr lang="fr-FR" sz="2000" b="1" i="0">
                <a:solidFill>
                  <a:srgbClr val="C00000"/>
                </a:solidFill>
                <a:effectLst/>
                <a:latin typeface="-apple-system"/>
              </a:rPr>
              <a:t>- Anglais</a:t>
            </a:r>
          </a:p>
          <a:p>
            <a:pPr algn="ctr"/>
            <a:endParaRPr lang="fr-FR" sz="21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F066591-466D-4953-A2EC-9B09B5214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" y="-3517"/>
            <a:ext cx="1368938" cy="8393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B1351F5-DEC5-4DCD-A635-3D746828F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660" y="6224310"/>
            <a:ext cx="2675428" cy="6336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FB38DD3-F330-4003-B739-71B30C47F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76" y="6130299"/>
            <a:ext cx="1381019" cy="6702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9C408FA-0ED5-37BE-26A2-9396394BC0A3}"/>
              </a:ext>
            </a:extLst>
          </p:cNvPr>
          <p:cNvSpPr txBox="1"/>
          <p:nvPr/>
        </p:nvSpPr>
        <p:spPr>
          <a:xfrm>
            <a:off x="7365205" y="2808845"/>
            <a:ext cx="2143125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C00000"/>
                </a:solidFill>
                <a:ea typeface="+mn-lt"/>
                <a:cs typeface="+mn-lt"/>
              </a:rPr>
              <a:t>BESNIER Alexandre </a:t>
            </a:r>
          </a:p>
          <a:p>
            <a:r>
              <a:rPr lang="fr-FR" b="1">
                <a:solidFill>
                  <a:srgbClr val="C00000"/>
                </a:solidFill>
                <a:ea typeface="+mn-lt"/>
                <a:cs typeface="+mn-lt"/>
              </a:rPr>
              <a:t>BIGOT Nathan</a:t>
            </a:r>
            <a:endParaRPr lang="fr-FR"/>
          </a:p>
          <a:p>
            <a:r>
              <a:rPr lang="fr-FR" b="1">
                <a:solidFill>
                  <a:srgbClr val="C00000"/>
                </a:solidFill>
                <a:ea typeface="+mn-lt"/>
                <a:cs typeface="+mn-lt"/>
              </a:rPr>
              <a:t>DEBRAY Louis</a:t>
            </a: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3EE47B-AC23-073A-7BF2-398EA1FAC3D4}"/>
              </a:ext>
            </a:extLst>
          </p:cNvPr>
          <p:cNvSpPr txBox="1"/>
          <p:nvPr/>
        </p:nvSpPr>
        <p:spPr>
          <a:xfrm>
            <a:off x="8436768" y="709123"/>
            <a:ext cx="214312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b="1" err="1">
                <a:solidFill>
                  <a:schemeClr val="accent1"/>
                </a:solidFill>
                <a:ea typeface="+mn-lt"/>
                <a:cs typeface="+mn-lt"/>
              </a:rPr>
              <a:t>Saé</a:t>
            </a:r>
            <a:r>
              <a:rPr lang="fr-FR" sz="2400" b="1">
                <a:solidFill>
                  <a:schemeClr val="accent1"/>
                </a:solidFill>
                <a:ea typeface="+mn-lt"/>
                <a:cs typeface="+mn-lt"/>
              </a:rPr>
              <a:t> Territoires:</a:t>
            </a:r>
            <a:endParaRPr lang="en-US" sz="2400" b="1">
              <a:solidFill>
                <a:schemeClr val="accent1"/>
              </a:solidFill>
              <a:ea typeface="+mn-lt"/>
              <a:cs typeface="+mn-lt"/>
            </a:endParaRPr>
          </a:p>
          <a:p>
            <a:pPr algn="ctr"/>
            <a:r>
              <a:rPr lang="fr-FR" sz="2400" b="1">
                <a:solidFill>
                  <a:schemeClr val="accent1"/>
                </a:solidFill>
                <a:ea typeface="+mn-lt"/>
                <a:cs typeface="+mn-lt"/>
              </a:rPr>
              <a:t>Lyon</a:t>
            </a:r>
            <a:endParaRPr lang="en-US" sz="2400" b="1">
              <a:solidFill>
                <a:schemeClr val="accent1"/>
              </a:solidFill>
              <a:ea typeface="+mn-lt"/>
              <a:cs typeface="+mn-lt"/>
            </a:endParaRPr>
          </a:p>
          <a:p>
            <a:pPr algn="ctr"/>
            <a:r>
              <a:rPr lang="fr-FR" sz="2400" b="1">
                <a:solidFill>
                  <a:schemeClr val="accent1"/>
                </a:solidFill>
                <a:ea typeface="+mn-lt"/>
                <a:cs typeface="+mn-lt"/>
              </a:rPr>
              <a:t>BUT-2022</a:t>
            </a:r>
            <a:endParaRPr lang="en-US" sz="2400" b="1">
              <a:solidFill>
                <a:schemeClr val="accent1"/>
              </a:solidFill>
              <a:ea typeface="+mn-lt"/>
              <a:cs typeface="+mn-lt"/>
            </a:endParaRPr>
          </a:p>
          <a:p>
            <a:pPr algn="l"/>
            <a:endParaRPr lang="fr-FR" sz="135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4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7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A68D3-9E36-404C-A2BA-329E2F7BAB3E}"/>
              </a:ext>
            </a:extLst>
          </p:cNvPr>
          <p:cNvSpPr/>
          <p:nvPr/>
        </p:nvSpPr>
        <p:spPr>
          <a:xfrm>
            <a:off x="0" y="1"/>
            <a:ext cx="12192000" cy="11842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06B858-C7C2-4234-940B-B067370EA799}"/>
              </a:ext>
            </a:extLst>
          </p:cNvPr>
          <p:cNvSpPr/>
          <p:nvPr/>
        </p:nvSpPr>
        <p:spPr>
          <a:xfrm>
            <a:off x="947548" y="-136599"/>
            <a:ext cx="10534918" cy="144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I-Lyon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the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second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economic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city in France</a:t>
            </a:r>
            <a:r>
              <a:rPr lang="fr-FR" sz="2000" i="0">
                <a:solidFill>
                  <a:schemeClr val="bg1"/>
                </a:solidFill>
                <a:effectLst/>
                <a:latin typeface="Calibri"/>
                <a:cs typeface="Calibri"/>
              </a:rPr>
              <a:t>  </a:t>
            </a:r>
            <a:r>
              <a:rPr lang="fr-FR" sz="2000" i="0">
                <a:solidFill>
                  <a:srgbClr val="92D050"/>
                </a:solidFill>
                <a:effectLst/>
                <a:latin typeface="Arial"/>
                <a:cs typeface="Arial"/>
              </a:rPr>
              <a:t> 				 </a:t>
            </a:r>
            <a:r>
              <a:rPr lang="fr-FR" sz="2000" i="0">
                <a:solidFill>
                  <a:schemeClr val="bg1"/>
                </a:solidFill>
                <a:effectLst/>
                <a:latin typeface="Arial"/>
                <a:cs typeface="Arial"/>
              </a:rPr>
              <a:t>II-Culture</a:t>
            </a:r>
          </a:p>
          <a:p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attractive 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metropolis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r>
              <a:rPr lang="fr-FR" sz="2000">
                <a:solidFill>
                  <a:schemeClr val="bg1"/>
                </a:solidFill>
              </a:rPr>
              <a:t>                                                                                a) Son Histoire</a:t>
            </a:r>
            <a:endParaRPr lang="fr-FR" sz="2000">
              <a:solidFill>
                <a:schemeClr val="bg1"/>
              </a:solidFill>
              <a:cs typeface="Calibri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b)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 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student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city</a:t>
            </a:r>
            <a:r>
              <a:rPr lang="fr-FR" sz="2000" b="1" i="0">
                <a:solidFill>
                  <a:schemeClr val="bg1"/>
                </a:solidFill>
                <a:effectLst/>
                <a:latin typeface="Calibri"/>
                <a:cs typeface="Calibri"/>
              </a:rPr>
              <a:t>							</a:t>
            </a:r>
            <a:r>
              <a:rPr lang="fr-FR" sz="2000" b="1">
                <a:solidFill>
                  <a:schemeClr val="bg1"/>
                </a:solidFill>
              </a:rPr>
              <a:t> </a:t>
            </a:r>
            <a:r>
              <a:rPr lang="fr-FR" sz="2000">
                <a:solidFill>
                  <a:schemeClr val="bg1"/>
                </a:solidFill>
              </a:rPr>
              <a:t>b) Ses arrondissements</a:t>
            </a:r>
            <a:endParaRPr lang="fr-FR" sz="200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c) But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with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strong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inequality</a:t>
            </a:r>
            <a:r>
              <a:rPr lang="fr-FR" sz="2000" b="1" i="0">
                <a:solidFill>
                  <a:srgbClr val="92D050"/>
                </a:solidFill>
                <a:effectLst/>
                <a:latin typeface="Calibri"/>
                <a:cs typeface="Calibri"/>
              </a:rPr>
              <a:t>					</a:t>
            </a:r>
            <a:r>
              <a:rPr lang="fr-FR" sz="2000" b="1">
                <a:solidFill>
                  <a:srgbClr val="92D050"/>
                </a:solidFill>
              </a:rPr>
              <a:t> c) Ses évènements </a:t>
            </a:r>
            <a:endParaRPr lang="fr-FR" b="1">
              <a:solidFill>
                <a:srgbClr val="92D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A157AF-0CAF-4916-83D5-75A073094AAF}"/>
              </a:ext>
            </a:extLst>
          </p:cNvPr>
          <p:cNvSpPr/>
          <p:nvPr/>
        </p:nvSpPr>
        <p:spPr>
          <a:xfrm>
            <a:off x="11482466" y="6295868"/>
            <a:ext cx="709534" cy="562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4000" b="1">
                <a:cs typeface="Calibri"/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9A7E7-582F-6054-7E8E-8C49B19D433E}"/>
              </a:ext>
            </a:extLst>
          </p:cNvPr>
          <p:cNvSpPr/>
          <p:nvPr/>
        </p:nvSpPr>
        <p:spPr>
          <a:xfrm>
            <a:off x="425274" y="1793246"/>
            <a:ext cx="8213035" cy="729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>
                <a:solidFill>
                  <a:schemeClr val="bg1"/>
                </a:solidFill>
                <a:latin typeface="Segoe UI"/>
                <a:cs typeface="Segoe UI"/>
              </a:rPr>
              <a:t>De nombreuses manifestations</a:t>
            </a:r>
            <a:endParaRPr lang="fr-FR" sz="24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075247-A98F-0091-E40D-A4A5B5908438}"/>
              </a:ext>
            </a:extLst>
          </p:cNvPr>
          <p:cNvSpPr/>
          <p:nvPr/>
        </p:nvSpPr>
        <p:spPr>
          <a:xfrm>
            <a:off x="424149" y="2604571"/>
            <a:ext cx="5829758" cy="91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Un partage </a:t>
            </a:r>
            <a:r>
              <a:rPr lang="en-US" sz="2400" err="1">
                <a:cs typeface="Calibri"/>
              </a:rPr>
              <a:t>culturel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conséquent</a:t>
            </a:r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5492EF-4A14-AA06-66F7-EB3EBAFED96C}"/>
              </a:ext>
            </a:extLst>
          </p:cNvPr>
          <p:cNvSpPr/>
          <p:nvPr/>
        </p:nvSpPr>
        <p:spPr>
          <a:xfrm>
            <a:off x="424149" y="3596089"/>
            <a:ext cx="5361541" cy="91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Une culture sportive </a:t>
            </a:r>
            <a:r>
              <a:rPr lang="en-US" sz="2400" err="1">
                <a:cs typeface="Calibri"/>
              </a:rPr>
              <a:t>solide</a:t>
            </a:r>
            <a:endParaRPr lang="en-US" err="1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D74D1-A79D-4A6E-5892-36E8ECD39B8A}"/>
              </a:ext>
            </a:extLst>
          </p:cNvPr>
          <p:cNvSpPr txBox="1"/>
          <p:nvPr/>
        </p:nvSpPr>
        <p:spPr>
          <a:xfrm>
            <a:off x="423530" y="4984195"/>
            <a:ext cx="46112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cs typeface="Calibri"/>
              </a:rPr>
              <a:t>Un </a:t>
            </a:r>
            <a:r>
              <a:rPr lang="en-US" sz="2400" err="1">
                <a:solidFill>
                  <a:schemeClr val="bg1"/>
                </a:solidFill>
                <a:cs typeface="Calibri"/>
              </a:rPr>
              <a:t>rayonnement</a:t>
            </a:r>
            <a:r>
              <a:rPr lang="en-US" sz="2400">
                <a:solidFill>
                  <a:schemeClr val="bg1"/>
                </a:solidFill>
                <a:cs typeface="Calibri"/>
              </a:rPr>
              <a:t> international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A1E3B81-FFA3-DC39-3941-037DA99B0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1609725"/>
            <a:ext cx="5200650" cy="3905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0D33EC-AC3B-D31E-7B5F-D7FC5E31B161}"/>
              </a:ext>
            </a:extLst>
          </p:cNvPr>
          <p:cNvSpPr txBox="1"/>
          <p:nvPr/>
        </p:nvSpPr>
        <p:spPr>
          <a:xfrm>
            <a:off x="6625167" y="5601708"/>
            <a:ext cx="425767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>
                <a:cs typeface="Calibri"/>
              </a:rPr>
              <a:t>Cathédrale de Lyon </a:t>
            </a:r>
            <a:r>
              <a:rPr lang="en-US" sz="2400" i="1" err="1">
                <a:cs typeface="Calibri"/>
              </a:rPr>
              <a:t>illuminée</a:t>
            </a:r>
            <a:r>
              <a:rPr lang="en-US" sz="2400" i="1">
                <a:cs typeface="Calibri"/>
              </a:rPr>
              <a:t> pendent la Fête des Lumières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138675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7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A157AF-0CAF-4916-83D5-75A073094AAF}"/>
              </a:ext>
            </a:extLst>
          </p:cNvPr>
          <p:cNvSpPr/>
          <p:nvPr/>
        </p:nvSpPr>
        <p:spPr>
          <a:xfrm>
            <a:off x="11482466" y="6295868"/>
            <a:ext cx="709534" cy="562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4000" b="1">
                <a:cs typeface="Calibri"/>
              </a:rPr>
              <a:t>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F775F-AECA-F6FA-6CA4-4759AF34B064}"/>
              </a:ext>
            </a:extLst>
          </p:cNvPr>
          <p:cNvSpPr/>
          <p:nvPr/>
        </p:nvSpPr>
        <p:spPr>
          <a:xfrm>
            <a:off x="5126020" y="1984682"/>
            <a:ext cx="2185011" cy="91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cs typeface="Calibri"/>
              </a:rPr>
              <a:t>Conclusion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52B8E0-D29C-82A3-B423-5815B70C9784}"/>
              </a:ext>
            </a:extLst>
          </p:cNvPr>
          <p:cNvSpPr/>
          <p:nvPr/>
        </p:nvSpPr>
        <p:spPr>
          <a:xfrm>
            <a:off x="0" y="1"/>
            <a:ext cx="12192000" cy="11842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F08069-4C64-BA7D-928A-157D4C791088}"/>
              </a:ext>
            </a:extLst>
          </p:cNvPr>
          <p:cNvSpPr/>
          <p:nvPr/>
        </p:nvSpPr>
        <p:spPr>
          <a:xfrm>
            <a:off x="947548" y="-136599"/>
            <a:ext cx="10534918" cy="144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I-Lyon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the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second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economic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city in France</a:t>
            </a:r>
            <a:r>
              <a:rPr lang="fr-FR" sz="2000" i="0">
                <a:solidFill>
                  <a:schemeClr val="bg1"/>
                </a:solidFill>
                <a:effectLst/>
                <a:latin typeface="Calibri"/>
                <a:cs typeface="Calibri"/>
              </a:rPr>
              <a:t>  </a:t>
            </a:r>
            <a:r>
              <a:rPr lang="fr-FR" sz="2000" i="0">
                <a:solidFill>
                  <a:srgbClr val="92D050"/>
                </a:solidFill>
                <a:effectLst/>
                <a:latin typeface="Arial"/>
                <a:cs typeface="Arial"/>
              </a:rPr>
              <a:t> 				 </a:t>
            </a:r>
            <a:r>
              <a:rPr lang="fr-FR" sz="2000" i="0">
                <a:solidFill>
                  <a:schemeClr val="bg1"/>
                </a:solidFill>
                <a:effectLst/>
                <a:latin typeface="Arial"/>
                <a:cs typeface="Arial"/>
              </a:rPr>
              <a:t>II-Culture</a:t>
            </a:r>
          </a:p>
          <a:p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attractive 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metropolis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                                                                                 a</a:t>
            </a:r>
            <a:r>
              <a:rPr lang="fr-FR" sz="2000">
                <a:solidFill>
                  <a:schemeClr val="bg1"/>
                </a:solidFill>
              </a:rPr>
              <a:t>) Son Histoire</a:t>
            </a:r>
            <a:endParaRPr lang="fr-FR" sz="2000">
              <a:solidFill>
                <a:schemeClr val="bg1"/>
              </a:solidFill>
              <a:cs typeface="Calibri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b)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 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student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city</a:t>
            </a:r>
            <a:r>
              <a:rPr lang="fr-FR" sz="2000" b="1" i="0">
                <a:solidFill>
                  <a:schemeClr val="bg1"/>
                </a:solidFill>
                <a:effectLst/>
                <a:latin typeface="Calibri"/>
                <a:cs typeface="Calibri"/>
              </a:rPr>
              <a:t>							</a:t>
            </a:r>
            <a:r>
              <a:rPr lang="fr-FR" sz="2000" b="1">
                <a:solidFill>
                  <a:schemeClr val="bg1"/>
                </a:solidFill>
              </a:rPr>
              <a:t> </a:t>
            </a:r>
            <a:r>
              <a:rPr lang="fr-FR" sz="2000">
                <a:solidFill>
                  <a:schemeClr val="bg1"/>
                </a:solidFill>
              </a:rPr>
              <a:t>b) Ses arrondissements</a:t>
            </a:r>
            <a:endParaRPr lang="fr-FR" sz="200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c) But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with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strong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inequality</a:t>
            </a:r>
            <a:r>
              <a:rPr lang="fr-FR" sz="2000" b="1" i="0">
                <a:solidFill>
                  <a:srgbClr val="92D050"/>
                </a:solidFill>
                <a:effectLst/>
                <a:latin typeface="Calibri"/>
                <a:cs typeface="Calibri"/>
              </a:rPr>
              <a:t>	</a:t>
            </a:r>
            <a:r>
              <a:rPr lang="fr-FR" sz="2000" b="1" i="0">
                <a:solidFill>
                  <a:schemeClr val="bg1"/>
                </a:solidFill>
                <a:effectLst/>
                <a:latin typeface="Calibri"/>
                <a:cs typeface="Calibri"/>
              </a:rPr>
              <a:t>	</a:t>
            </a:r>
            <a:r>
              <a:rPr lang="fr-FR" sz="2000" i="0">
                <a:solidFill>
                  <a:schemeClr val="bg1"/>
                </a:solidFill>
                <a:effectLst/>
                <a:latin typeface="Calibri"/>
                <a:cs typeface="Calibri"/>
              </a:rPr>
              <a:t>			</a:t>
            </a:r>
            <a:r>
              <a:rPr lang="fr-FR" sz="2000">
                <a:solidFill>
                  <a:schemeClr val="bg1"/>
                </a:solidFill>
              </a:rPr>
              <a:t> c) Ses évènements </a:t>
            </a:r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8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7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F0D3C8D-3644-4246-8E39-91C304253FC5}"/>
              </a:ext>
            </a:extLst>
          </p:cNvPr>
          <p:cNvSpPr/>
          <p:nvPr/>
        </p:nvSpPr>
        <p:spPr>
          <a:xfrm>
            <a:off x="4010025" y="5862657"/>
            <a:ext cx="7334250" cy="55720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fr-FR" sz="2400">
                <a:solidFill>
                  <a:schemeClr val="bg1"/>
                </a:solidFill>
              </a:rPr>
              <a:t>c) Ses évènements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BF1FD88-2C3B-48A1-A5F7-6F6E093F2295}"/>
              </a:ext>
            </a:extLst>
          </p:cNvPr>
          <p:cNvSpPr/>
          <p:nvPr/>
        </p:nvSpPr>
        <p:spPr>
          <a:xfrm>
            <a:off x="4010025" y="5189921"/>
            <a:ext cx="7334250" cy="55720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>
                <a:solidFill>
                  <a:schemeClr val="bg1"/>
                </a:solidFill>
              </a:rPr>
              <a:t>b) Ses arrondissements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730E2B3-D86D-4F03-8CDA-DAFDC2050295}"/>
              </a:ext>
            </a:extLst>
          </p:cNvPr>
          <p:cNvSpPr/>
          <p:nvPr/>
        </p:nvSpPr>
        <p:spPr>
          <a:xfrm>
            <a:off x="4010025" y="4525534"/>
            <a:ext cx="7334250" cy="55720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>
                <a:solidFill>
                  <a:schemeClr val="bg1"/>
                </a:solidFill>
              </a:rPr>
              <a:t>a) Son Histoire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D6B015F-3944-420F-98AD-BE6E078978F0}"/>
              </a:ext>
            </a:extLst>
          </p:cNvPr>
          <p:cNvSpPr/>
          <p:nvPr/>
        </p:nvSpPr>
        <p:spPr>
          <a:xfrm>
            <a:off x="3238500" y="3623880"/>
            <a:ext cx="8105775" cy="79519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II-Culture</a:t>
            </a:r>
            <a:r>
              <a:rPr lang="fr-FR" sz="18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A14E599-2C8A-4CFD-A61B-CE8416C6EED6}"/>
              </a:ext>
            </a:extLst>
          </p:cNvPr>
          <p:cNvSpPr/>
          <p:nvPr/>
        </p:nvSpPr>
        <p:spPr>
          <a:xfrm>
            <a:off x="4010025" y="2985718"/>
            <a:ext cx="7334250" cy="55720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fr-FR" sz="24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c) But </a:t>
            </a:r>
            <a:r>
              <a:rPr lang="fr-FR" sz="24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with</a:t>
            </a:r>
            <a:r>
              <a:rPr lang="fr-FR" sz="24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400" err="1">
                <a:solidFill>
                  <a:schemeClr val="bg1"/>
                </a:solidFill>
                <a:latin typeface="Calibri"/>
                <a:cs typeface="Calibri"/>
              </a:rPr>
              <a:t>strong</a:t>
            </a:r>
            <a:r>
              <a:rPr lang="fr-FR" sz="24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4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inequality</a:t>
            </a:r>
            <a:endParaRPr lang="fr-FR" sz="24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6381A10-FBEF-47E4-96B4-D257C2D873B3}"/>
              </a:ext>
            </a:extLst>
          </p:cNvPr>
          <p:cNvSpPr/>
          <p:nvPr/>
        </p:nvSpPr>
        <p:spPr>
          <a:xfrm>
            <a:off x="4010025" y="2331275"/>
            <a:ext cx="7334250" cy="55720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fr-FR" sz="24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b) </a:t>
            </a:r>
            <a:r>
              <a:rPr lang="fr-FR" sz="2400">
                <a:solidFill>
                  <a:schemeClr val="bg1"/>
                </a:solidFill>
                <a:latin typeface="Calibri"/>
                <a:cs typeface="Calibri"/>
              </a:rPr>
              <a:t>A </a:t>
            </a:r>
            <a:r>
              <a:rPr lang="fr-FR" sz="2400" err="1">
                <a:solidFill>
                  <a:schemeClr val="bg1"/>
                </a:solidFill>
                <a:latin typeface="Calibri"/>
                <a:cs typeface="Calibri"/>
              </a:rPr>
              <a:t>student</a:t>
            </a:r>
            <a:r>
              <a:rPr lang="fr-FR" sz="2400">
                <a:solidFill>
                  <a:schemeClr val="bg1"/>
                </a:solidFill>
                <a:latin typeface="Calibri"/>
                <a:cs typeface="Calibri"/>
              </a:rPr>
              <a:t> city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4D78221-7FC8-4F07-A753-3AD2E3685704}"/>
              </a:ext>
            </a:extLst>
          </p:cNvPr>
          <p:cNvSpPr/>
          <p:nvPr/>
        </p:nvSpPr>
        <p:spPr>
          <a:xfrm>
            <a:off x="4010025" y="1720478"/>
            <a:ext cx="7334250" cy="55720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fr-FR" sz="240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fr-FR" sz="24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) </a:t>
            </a:r>
            <a:r>
              <a:rPr lang="fr-FR" sz="240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lang="fr-FR" sz="24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attractive </a:t>
            </a:r>
            <a:r>
              <a:rPr lang="fr-FR" sz="2400" err="1">
                <a:solidFill>
                  <a:schemeClr val="bg1"/>
                </a:solidFill>
                <a:latin typeface="Calibri"/>
                <a:cs typeface="Calibri"/>
              </a:rPr>
              <a:t>metropolis</a:t>
            </a:r>
            <a:r>
              <a:rPr lang="fr-FR" sz="24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</a:t>
            </a:r>
            <a:endParaRPr lang="fr-FR" sz="24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20D324C-D813-403E-8D30-814178CFB9A7}"/>
              </a:ext>
            </a:extLst>
          </p:cNvPr>
          <p:cNvSpPr/>
          <p:nvPr/>
        </p:nvSpPr>
        <p:spPr>
          <a:xfrm>
            <a:off x="3238500" y="816688"/>
            <a:ext cx="8105542" cy="78826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fr-FR" sz="28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I-Lyon</a:t>
            </a:r>
            <a:r>
              <a:rPr lang="fr-FR" sz="2800">
                <a:solidFill>
                  <a:schemeClr val="bg1"/>
                </a:solidFill>
                <a:latin typeface="Calibri"/>
                <a:cs typeface="Calibri"/>
              </a:rPr>
              <a:t> the</a:t>
            </a:r>
            <a:r>
              <a:rPr lang="fr-FR" sz="28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800">
                <a:solidFill>
                  <a:schemeClr val="bg1"/>
                </a:solidFill>
                <a:latin typeface="Calibri"/>
                <a:cs typeface="Calibri"/>
              </a:rPr>
              <a:t>second</a:t>
            </a:r>
            <a:r>
              <a:rPr lang="fr-FR" sz="28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8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economic</a:t>
            </a:r>
            <a:r>
              <a:rPr lang="fr-FR" sz="28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city in France 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AE0761-D6D6-4593-B211-9C5991C7A173}"/>
              </a:ext>
            </a:extLst>
          </p:cNvPr>
          <p:cNvSpPr/>
          <p:nvPr/>
        </p:nvSpPr>
        <p:spPr>
          <a:xfrm>
            <a:off x="200025" y="154926"/>
            <a:ext cx="2457450" cy="101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75021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7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A68D3-9E36-404C-A2BA-329E2F7BAB3E}"/>
              </a:ext>
            </a:extLst>
          </p:cNvPr>
          <p:cNvSpPr/>
          <p:nvPr/>
        </p:nvSpPr>
        <p:spPr>
          <a:xfrm>
            <a:off x="0" y="0"/>
            <a:ext cx="12192000" cy="11842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06B858-C7C2-4234-940B-B067370EA799}"/>
              </a:ext>
            </a:extLst>
          </p:cNvPr>
          <p:cNvSpPr/>
          <p:nvPr/>
        </p:nvSpPr>
        <p:spPr>
          <a:xfrm>
            <a:off x="947548" y="-136599"/>
            <a:ext cx="10534918" cy="144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000" b="1" i="0">
                <a:solidFill>
                  <a:srgbClr val="92D050"/>
                </a:solidFill>
                <a:effectLst/>
                <a:latin typeface="Calibri"/>
                <a:cs typeface="Calibri"/>
              </a:rPr>
              <a:t>I-Lyon</a:t>
            </a:r>
            <a:r>
              <a:rPr lang="fr-FR" sz="2000" b="1">
                <a:solidFill>
                  <a:srgbClr val="92D050"/>
                </a:solidFill>
                <a:latin typeface="Calibri"/>
                <a:cs typeface="Calibri"/>
              </a:rPr>
              <a:t> the</a:t>
            </a:r>
            <a:r>
              <a:rPr lang="fr-FR" sz="2000" b="1" i="0">
                <a:solidFill>
                  <a:srgbClr val="92D050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1">
                <a:solidFill>
                  <a:srgbClr val="92D050"/>
                </a:solidFill>
                <a:latin typeface="Calibri"/>
                <a:cs typeface="Calibri"/>
              </a:rPr>
              <a:t>second</a:t>
            </a:r>
            <a:r>
              <a:rPr lang="fr-FR" sz="2000" b="1" i="0">
                <a:solidFill>
                  <a:srgbClr val="92D050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1" i="0" err="1">
                <a:solidFill>
                  <a:srgbClr val="92D050"/>
                </a:solidFill>
                <a:effectLst/>
                <a:latin typeface="Calibri"/>
                <a:cs typeface="Calibri"/>
              </a:rPr>
              <a:t>economic</a:t>
            </a:r>
            <a:r>
              <a:rPr lang="fr-FR" sz="2000" b="1" i="0">
                <a:solidFill>
                  <a:srgbClr val="92D050"/>
                </a:solidFill>
                <a:effectLst/>
                <a:latin typeface="Calibri"/>
                <a:cs typeface="Calibri"/>
              </a:rPr>
              <a:t> city in France</a:t>
            </a:r>
            <a:r>
              <a:rPr lang="fr-FR" sz="2000" b="0" i="0">
                <a:solidFill>
                  <a:srgbClr val="92D050"/>
                </a:solidFill>
                <a:effectLst/>
                <a:latin typeface="Calibri"/>
                <a:cs typeface="Calibri"/>
              </a:rPr>
              <a:t>  </a:t>
            </a:r>
            <a:r>
              <a:rPr lang="fr-FR" sz="2000" b="0" i="0">
                <a:solidFill>
                  <a:srgbClr val="92D050"/>
                </a:solidFill>
                <a:effectLst/>
                <a:latin typeface="Arial"/>
                <a:cs typeface="Arial"/>
              </a:rPr>
              <a:t> </a:t>
            </a:r>
            <a:r>
              <a:rPr lang="fr-FR" sz="2000" b="0" i="0">
                <a:solidFill>
                  <a:schemeClr val="bg1"/>
                </a:solidFill>
                <a:effectLst/>
                <a:latin typeface="Arial"/>
                <a:cs typeface="Arial"/>
              </a:rPr>
              <a:t>				 II-Culture</a:t>
            </a:r>
          </a:p>
          <a:p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attractive 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metropolis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                           </a:t>
            </a:r>
            <a:r>
              <a:rPr lang="fr-FR" sz="2000">
                <a:solidFill>
                  <a:schemeClr val="bg1"/>
                </a:solidFill>
              </a:rPr>
              <a:t>                                                      a) Son Histoire</a:t>
            </a:r>
            <a:endParaRPr lang="fr-FR" sz="2000">
              <a:solidFill>
                <a:schemeClr val="bg1"/>
              </a:solidFill>
              <a:cs typeface="Calibri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b)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 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student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city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						</a:t>
            </a:r>
            <a:r>
              <a:rPr lang="fr-FR" sz="2000">
                <a:solidFill>
                  <a:schemeClr val="bg1"/>
                </a:solidFill>
              </a:rPr>
              <a:t> b) Ses arrondissements</a:t>
            </a:r>
            <a:endParaRPr lang="fr-FR" sz="2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c) But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with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strong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inequality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				</a:t>
            </a:r>
            <a:r>
              <a:rPr lang="fr-FR" sz="2000">
                <a:solidFill>
                  <a:schemeClr val="bg1"/>
                </a:solidFill>
              </a:rPr>
              <a:t> c) Ses évènements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A157AF-0CAF-4916-83D5-75A073094AAF}"/>
              </a:ext>
            </a:extLst>
          </p:cNvPr>
          <p:cNvSpPr/>
          <p:nvPr/>
        </p:nvSpPr>
        <p:spPr>
          <a:xfrm>
            <a:off x="11482466" y="6295868"/>
            <a:ext cx="709534" cy="562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A1FBC-BF48-4DDC-99DF-F8E742F55B87}"/>
              </a:ext>
            </a:extLst>
          </p:cNvPr>
          <p:cNvSpPr/>
          <p:nvPr/>
        </p:nvSpPr>
        <p:spPr>
          <a:xfrm>
            <a:off x="-373116" y="1117961"/>
            <a:ext cx="2560150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280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7FAEA-E217-42B5-BA9C-895D4A59C5CA}"/>
              </a:ext>
            </a:extLst>
          </p:cNvPr>
          <p:cNvSpPr/>
          <p:nvPr/>
        </p:nvSpPr>
        <p:spPr>
          <a:xfrm>
            <a:off x="425274" y="2350204"/>
            <a:ext cx="4250866" cy="729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err="1">
                <a:solidFill>
                  <a:schemeClr val="bg1"/>
                </a:solidFill>
                <a:latin typeface="Calibri"/>
                <a:cs typeface="Calibri"/>
              </a:rPr>
              <a:t>Inhabitant</a:t>
            </a:r>
            <a:r>
              <a:rPr lang="fr-FR" sz="24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per </a:t>
            </a:r>
            <a:r>
              <a:rPr lang="fr-FR" sz="2400">
                <a:solidFill>
                  <a:schemeClr val="bg1"/>
                </a:solidFill>
                <a:latin typeface="Calibri"/>
                <a:cs typeface="Calibri"/>
              </a:rPr>
              <a:t>km</a:t>
            </a:r>
            <a:r>
              <a:rPr lang="fr-FR" sz="2400">
                <a:solidFill>
                  <a:schemeClr val="bg1"/>
                </a:solidFill>
                <a:latin typeface="Segoe UI"/>
                <a:cs typeface="Segoe UI"/>
              </a:rPr>
              <a:t>² :10,924.8</a:t>
            </a:r>
            <a:r>
              <a:rPr lang="fr-FR" sz="2400" b="0" i="0">
                <a:solidFill>
                  <a:schemeClr val="bg1"/>
                </a:solidFill>
                <a:effectLst/>
                <a:latin typeface="Segoe UI"/>
                <a:cs typeface="Segoe UI"/>
              </a:rPr>
              <a:t> </a:t>
            </a:r>
            <a:endParaRPr lang="fr-FR" sz="240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5A150D-FDCB-3B79-48F1-1C2C63072D53}"/>
              </a:ext>
            </a:extLst>
          </p:cNvPr>
          <p:cNvSpPr/>
          <p:nvPr/>
        </p:nvSpPr>
        <p:spPr>
          <a:xfrm>
            <a:off x="424149" y="3880132"/>
            <a:ext cx="2846023" cy="91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major industries</a:t>
            </a:r>
            <a:endParaRPr lang="en-US" sz="2400">
              <a:cs typeface="Calibri" panose="020F0502020204030204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1F0EC5A6-DAE5-686E-0379-843B4D241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376" y="1267523"/>
            <a:ext cx="4638905" cy="46389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094EDC-1AF5-6943-856D-100C08041D5B}"/>
              </a:ext>
            </a:extLst>
          </p:cNvPr>
          <p:cNvSpPr txBox="1"/>
          <p:nvPr/>
        </p:nvSpPr>
        <p:spPr>
          <a:xfrm>
            <a:off x="7694341" y="6040244"/>
            <a:ext cx="294578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Map of Lyon location in Frane</a:t>
            </a:r>
          </a:p>
        </p:txBody>
      </p:sp>
    </p:spTree>
    <p:extLst>
      <p:ext uri="{BB962C8B-B14F-4D97-AF65-F5344CB8AC3E}">
        <p14:creationId xmlns:p14="http://schemas.microsoft.com/office/powerpoint/2010/main" val="159816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7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A68D3-9E36-404C-A2BA-329E2F7BAB3E}"/>
              </a:ext>
            </a:extLst>
          </p:cNvPr>
          <p:cNvSpPr/>
          <p:nvPr/>
        </p:nvSpPr>
        <p:spPr>
          <a:xfrm>
            <a:off x="-1558" y="0"/>
            <a:ext cx="12192000" cy="11842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06B858-C7C2-4234-940B-B067370EA799}"/>
              </a:ext>
            </a:extLst>
          </p:cNvPr>
          <p:cNvSpPr/>
          <p:nvPr/>
        </p:nvSpPr>
        <p:spPr>
          <a:xfrm>
            <a:off x="947548" y="-136599"/>
            <a:ext cx="10534918" cy="144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I-Lyon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the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second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economic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city in France  </a:t>
            </a:r>
            <a:r>
              <a:rPr lang="fr-FR" sz="2000" b="0" i="0">
                <a:solidFill>
                  <a:schemeClr val="bg1"/>
                </a:solidFill>
                <a:effectLst/>
                <a:latin typeface="Arial"/>
                <a:cs typeface="Arial"/>
              </a:rPr>
              <a:t> 				 II-Culture</a:t>
            </a:r>
          </a:p>
          <a:p>
            <a:r>
              <a:rPr lang="fr-FR" sz="2000" b="1">
                <a:solidFill>
                  <a:srgbClr val="92D050"/>
                </a:solidFill>
                <a:latin typeface="Calibri"/>
                <a:cs typeface="Calibri"/>
              </a:rPr>
              <a:t>a</a:t>
            </a:r>
            <a:r>
              <a:rPr lang="fr-FR" sz="2000" b="1" i="0">
                <a:solidFill>
                  <a:srgbClr val="92D050"/>
                </a:solidFill>
                <a:effectLst/>
                <a:latin typeface="Calibri"/>
                <a:cs typeface="Calibri"/>
              </a:rPr>
              <a:t>) </a:t>
            </a:r>
            <a:r>
              <a:rPr lang="fr-FR" sz="2000" b="1">
                <a:solidFill>
                  <a:srgbClr val="92D050"/>
                </a:solidFill>
                <a:latin typeface="Calibri"/>
                <a:cs typeface="Calibri"/>
              </a:rPr>
              <a:t>An</a:t>
            </a:r>
            <a:r>
              <a:rPr lang="fr-FR" sz="2000" b="1" i="0">
                <a:solidFill>
                  <a:srgbClr val="92D050"/>
                </a:solidFill>
                <a:effectLst/>
                <a:latin typeface="Calibri"/>
                <a:cs typeface="Calibri"/>
              </a:rPr>
              <a:t> attractive </a:t>
            </a:r>
            <a:r>
              <a:rPr lang="fr-FR" sz="2000" b="1" err="1">
                <a:solidFill>
                  <a:srgbClr val="92D050"/>
                </a:solidFill>
                <a:latin typeface="Calibri"/>
                <a:cs typeface="Calibri"/>
              </a:rPr>
              <a:t>metropolis</a:t>
            </a:r>
            <a:r>
              <a:rPr lang="fr-FR" sz="2000" i="0">
                <a:solidFill>
                  <a:schemeClr val="accent6"/>
                </a:solidFill>
                <a:effectLst/>
                <a:latin typeface="Calibri"/>
                <a:cs typeface="Calibri"/>
              </a:rPr>
              <a:t>	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			</a:t>
            </a:r>
            <a:r>
              <a:rPr lang="fr-FR" sz="2000">
                <a:solidFill>
                  <a:schemeClr val="bg1"/>
                </a:solidFill>
              </a:rPr>
              <a:t> a) Son Histoire</a:t>
            </a:r>
            <a:endParaRPr lang="fr-FR" sz="2000">
              <a:solidFill>
                <a:schemeClr val="bg1"/>
              </a:solidFill>
              <a:cs typeface="Calibri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b)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 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student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city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						</a:t>
            </a:r>
            <a:r>
              <a:rPr lang="fr-FR" sz="2000">
                <a:solidFill>
                  <a:schemeClr val="bg1"/>
                </a:solidFill>
              </a:rPr>
              <a:t> b) Ses arrondissements</a:t>
            </a:r>
            <a:endParaRPr lang="fr-FR" sz="2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c) But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with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strong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inequality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				</a:t>
            </a:r>
            <a:r>
              <a:rPr lang="fr-FR" sz="2000">
                <a:solidFill>
                  <a:schemeClr val="bg1"/>
                </a:solidFill>
              </a:rPr>
              <a:t> c) Ses évènements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A157AF-0CAF-4916-83D5-75A073094AAF}"/>
              </a:ext>
            </a:extLst>
          </p:cNvPr>
          <p:cNvSpPr/>
          <p:nvPr/>
        </p:nvSpPr>
        <p:spPr>
          <a:xfrm>
            <a:off x="11482466" y="6295868"/>
            <a:ext cx="709534" cy="562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4000" b="1"/>
              <a:t>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F0D1596-AADE-1953-18AD-58B9CED4C5D4}"/>
              </a:ext>
            </a:extLst>
          </p:cNvPr>
          <p:cNvSpPr txBox="1"/>
          <p:nvPr/>
        </p:nvSpPr>
        <p:spPr>
          <a:xfrm>
            <a:off x="420757" y="2008367"/>
            <a:ext cx="47498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>
                <a:solidFill>
                  <a:schemeClr val="bg1"/>
                </a:solidFill>
                <a:cs typeface="Calibri"/>
              </a:rPr>
              <a:t>The first city for </a:t>
            </a:r>
            <a:r>
              <a:rPr lang="fr-FR" sz="2400" err="1">
                <a:solidFill>
                  <a:schemeClr val="bg1"/>
                </a:solidFill>
                <a:cs typeface="Calibri"/>
              </a:rPr>
              <a:t>employment</a:t>
            </a:r>
            <a:r>
              <a:rPr lang="fr-FR" sz="2400">
                <a:solidFill>
                  <a:schemeClr val="bg1"/>
                </a:solidFill>
                <a:cs typeface="Calibri"/>
              </a:rPr>
              <a:t> in France</a:t>
            </a:r>
            <a:endParaRPr lang="fr-FR" sz="2400" err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AACAB8-1071-54EA-FE52-D1D98F024684}"/>
              </a:ext>
            </a:extLst>
          </p:cNvPr>
          <p:cNvSpPr txBox="1"/>
          <p:nvPr/>
        </p:nvSpPr>
        <p:spPr>
          <a:xfrm>
            <a:off x="7016433" y="5379136"/>
            <a:ext cx="3787019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i="1">
                <a:ea typeface="+mn-lt"/>
                <a:cs typeface="+mn-lt"/>
              </a:rPr>
              <a:t>Pie Chart of the Rhône total </a:t>
            </a:r>
            <a:r>
              <a:rPr lang="fr-FR" sz="2400" i="1" err="1">
                <a:ea typeface="+mn-lt"/>
                <a:cs typeface="+mn-lt"/>
              </a:rPr>
              <a:t>employment</a:t>
            </a:r>
            <a:r>
              <a:rPr lang="fr-FR" sz="2400" i="1">
                <a:ea typeface="+mn-lt"/>
                <a:cs typeface="+mn-lt"/>
              </a:rPr>
              <a:t> by </a:t>
            </a:r>
            <a:r>
              <a:rPr lang="fr-FR" sz="2400" i="1" err="1">
                <a:ea typeface="+mn-lt"/>
                <a:cs typeface="+mn-lt"/>
              </a:rPr>
              <a:t>sectors</a:t>
            </a:r>
            <a:r>
              <a:rPr lang="fr-FR" sz="2400" i="1">
                <a:ea typeface="+mn-lt"/>
                <a:cs typeface="+mn-lt"/>
              </a:rPr>
              <a:t> of </a:t>
            </a:r>
            <a:r>
              <a:rPr lang="fr-FR" sz="2400" i="1" err="1">
                <a:ea typeface="+mn-lt"/>
                <a:cs typeface="+mn-lt"/>
              </a:rPr>
              <a:t>activity</a:t>
            </a:r>
            <a:r>
              <a:rPr lang="fr-FR" sz="2400" i="1">
                <a:ea typeface="+mn-lt"/>
                <a:cs typeface="+mn-lt"/>
              </a:rPr>
              <a:t>. (2017)</a:t>
            </a:r>
            <a:endParaRPr lang="en-US" i="1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A5ECE-0769-92ED-8170-721E4EA82882}"/>
              </a:ext>
            </a:extLst>
          </p:cNvPr>
          <p:cNvSpPr txBox="1"/>
          <p:nvPr/>
        </p:nvSpPr>
        <p:spPr>
          <a:xfrm>
            <a:off x="426357" y="3973285"/>
            <a:ext cx="48346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cs typeface="Calibri" panose="020F0502020204030204"/>
              </a:rPr>
              <a:t> Some important </a:t>
            </a:r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sectors of activity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C3BC2B1F-667D-BDE1-C342-497A207F8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329" y="1558988"/>
            <a:ext cx="5644307" cy="36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5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7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A68D3-9E36-404C-A2BA-329E2F7BAB3E}"/>
              </a:ext>
            </a:extLst>
          </p:cNvPr>
          <p:cNvSpPr/>
          <p:nvPr/>
        </p:nvSpPr>
        <p:spPr>
          <a:xfrm>
            <a:off x="0" y="0"/>
            <a:ext cx="12192000" cy="11842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06B858-C7C2-4234-940B-B067370EA799}"/>
              </a:ext>
            </a:extLst>
          </p:cNvPr>
          <p:cNvSpPr/>
          <p:nvPr/>
        </p:nvSpPr>
        <p:spPr>
          <a:xfrm>
            <a:off x="947548" y="-136599"/>
            <a:ext cx="10534918" cy="144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I-Lyon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the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second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economic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city in France  </a:t>
            </a:r>
            <a:r>
              <a:rPr lang="fr-FR" sz="2000" b="0" i="0">
                <a:solidFill>
                  <a:schemeClr val="bg1"/>
                </a:solidFill>
                <a:effectLst/>
                <a:latin typeface="Arial"/>
                <a:cs typeface="Arial"/>
              </a:rPr>
              <a:t> 				 II-Culture</a:t>
            </a:r>
          </a:p>
          <a:p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attractive 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metropolis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                                                                                 </a:t>
            </a:r>
            <a:r>
              <a:rPr lang="fr-FR" sz="2000">
                <a:solidFill>
                  <a:schemeClr val="bg1"/>
                </a:solidFill>
              </a:rPr>
              <a:t>a) Son Histoire</a:t>
            </a:r>
            <a:endParaRPr lang="fr-FR" sz="2000">
              <a:solidFill>
                <a:schemeClr val="bg1"/>
              </a:solidFill>
              <a:cs typeface="Calibri"/>
            </a:endParaRPr>
          </a:p>
          <a:p>
            <a:r>
              <a:rPr lang="fr-FR" sz="2000" b="1" i="0">
                <a:solidFill>
                  <a:srgbClr val="92D050"/>
                </a:solidFill>
                <a:effectLst/>
                <a:latin typeface="Calibri"/>
                <a:cs typeface="Calibri"/>
              </a:rPr>
              <a:t>b) </a:t>
            </a:r>
            <a:r>
              <a:rPr lang="fr-FR" sz="2000" b="1">
                <a:solidFill>
                  <a:srgbClr val="92D050"/>
                </a:solidFill>
                <a:latin typeface="Calibri"/>
                <a:cs typeface="Calibri"/>
              </a:rPr>
              <a:t>A </a:t>
            </a:r>
            <a:r>
              <a:rPr lang="fr-FR" sz="2000" b="1" err="1">
                <a:solidFill>
                  <a:srgbClr val="92D050"/>
                </a:solidFill>
                <a:latin typeface="Calibri"/>
                <a:cs typeface="Calibri"/>
              </a:rPr>
              <a:t>student</a:t>
            </a:r>
            <a:r>
              <a:rPr lang="fr-FR" sz="2000" b="1">
                <a:solidFill>
                  <a:srgbClr val="92D050"/>
                </a:solidFill>
                <a:latin typeface="Calibri"/>
                <a:cs typeface="Calibri"/>
              </a:rPr>
              <a:t> city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						</a:t>
            </a:r>
            <a:r>
              <a:rPr lang="fr-FR" sz="2000">
                <a:solidFill>
                  <a:schemeClr val="bg1"/>
                </a:solidFill>
              </a:rPr>
              <a:t> b) Ses arrondissements</a:t>
            </a:r>
            <a:endParaRPr lang="fr-FR" sz="2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c) But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with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strong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inequality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				</a:t>
            </a:r>
            <a:r>
              <a:rPr lang="fr-FR" sz="2000">
                <a:solidFill>
                  <a:schemeClr val="bg1"/>
                </a:solidFill>
              </a:rPr>
              <a:t> c) Ses évènements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A157AF-0CAF-4916-83D5-75A073094AAF}"/>
              </a:ext>
            </a:extLst>
          </p:cNvPr>
          <p:cNvSpPr/>
          <p:nvPr/>
        </p:nvSpPr>
        <p:spPr>
          <a:xfrm>
            <a:off x="11482466" y="6295868"/>
            <a:ext cx="709534" cy="562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4000" b="1"/>
              <a:t>3</a:t>
            </a: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05E8FD-D20F-5968-86CB-A1034782942A}"/>
              </a:ext>
            </a:extLst>
          </p:cNvPr>
          <p:cNvSpPr/>
          <p:nvPr/>
        </p:nvSpPr>
        <p:spPr>
          <a:xfrm>
            <a:off x="420019" y="3967186"/>
            <a:ext cx="3851411" cy="911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fr-FR" sz="2400">
                <a:ea typeface="+mn-lt"/>
                <a:cs typeface="+mn-lt"/>
              </a:rPr>
              <a:t>5th </a:t>
            </a:r>
            <a:r>
              <a:rPr lang="fr-FR" sz="2400" err="1">
                <a:ea typeface="+mn-lt"/>
                <a:cs typeface="+mn-lt"/>
              </a:rPr>
              <a:t>university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town</a:t>
            </a:r>
            <a:r>
              <a:rPr lang="fr-FR" sz="2400">
                <a:ea typeface="+mn-lt"/>
                <a:cs typeface="+mn-lt"/>
              </a:rPr>
              <a:t> in France</a:t>
            </a:r>
            <a:endParaRPr lang="fr-FR" sz="2400">
              <a:cs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E521D3-9642-9094-1FBD-2B93E0163248}"/>
              </a:ext>
            </a:extLst>
          </p:cNvPr>
          <p:cNvSpPr/>
          <p:nvPr/>
        </p:nvSpPr>
        <p:spPr>
          <a:xfrm>
            <a:off x="422091" y="2909819"/>
            <a:ext cx="6120846" cy="911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fr-FR" sz="2400">
                <a:ea typeface="+mn-lt"/>
                <a:cs typeface="+mn-lt"/>
              </a:rPr>
              <a:t>Very high </a:t>
            </a:r>
            <a:r>
              <a:rPr lang="fr-FR" sz="2400" err="1">
                <a:ea typeface="+mn-lt"/>
                <a:cs typeface="+mn-lt"/>
              </a:rPr>
              <a:t>level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scientific</a:t>
            </a:r>
            <a:r>
              <a:rPr lang="fr-FR" sz="2400">
                <a:ea typeface="+mn-lt"/>
                <a:cs typeface="+mn-lt"/>
              </a:rPr>
              <a:t> and commercial </a:t>
            </a:r>
            <a:r>
              <a:rPr lang="fr-FR" sz="2400" err="1">
                <a:ea typeface="+mn-lt"/>
                <a:cs typeface="+mn-lt"/>
              </a:rPr>
              <a:t>preparatory</a:t>
            </a:r>
            <a:r>
              <a:rPr lang="fr-FR" sz="2400">
                <a:ea typeface="+mn-lt"/>
                <a:cs typeface="+mn-lt"/>
              </a:rPr>
              <a:t> class</a:t>
            </a:r>
            <a:endParaRPr lang="fr-FR" sz="2400" b="1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F438FD-0F7F-30BF-63DB-E90FBD4B92B2}"/>
              </a:ext>
            </a:extLst>
          </p:cNvPr>
          <p:cNvSpPr/>
          <p:nvPr/>
        </p:nvSpPr>
        <p:spPr>
          <a:xfrm>
            <a:off x="424163" y="1958469"/>
            <a:ext cx="6708912" cy="911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fr-FR" sz="2400">
                <a:ea typeface="+mn-lt"/>
                <a:cs typeface="+mn-lt"/>
              </a:rPr>
              <a:t>one of the </a:t>
            </a:r>
            <a:r>
              <a:rPr lang="fr-FR" sz="2400" err="1">
                <a:ea typeface="+mn-lt"/>
                <a:cs typeface="+mn-lt"/>
              </a:rPr>
              <a:t>most</a:t>
            </a:r>
            <a:r>
              <a:rPr lang="fr-FR" sz="2400">
                <a:ea typeface="+mn-lt"/>
                <a:cs typeface="+mn-lt"/>
              </a:rPr>
              <a:t> attractive </a:t>
            </a:r>
            <a:r>
              <a:rPr lang="fr-FR" sz="2400" err="1">
                <a:ea typeface="+mn-lt"/>
                <a:cs typeface="+mn-lt"/>
              </a:rPr>
              <a:t>cities</a:t>
            </a:r>
            <a:r>
              <a:rPr lang="fr-FR" sz="2400">
                <a:ea typeface="+mn-lt"/>
                <a:cs typeface="+mn-lt"/>
              </a:rPr>
              <a:t> in France at </a:t>
            </a:r>
            <a:r>
              <a:rPr lang="fr-FR" sz="2400" err="1">
                <a:ea typeface="+mn-lt"/>
                <a:cs typeface="+mn-lt"/>
              </a:rPr>
              <a:t>European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level</a:t>
            </a:r>
            <a:r>
              <a:rPr lang="fr-FR" sz="2400">
                <a:ea typeface="+mn-lt"/>
                <a:cs typeface="+mn-lt"/>
              </a:rPr>
              <a:t>.</a:t>
            </a:r>
            <a:endParaRPr lang="fr-FR" sz="2400">
              <a:cs typeface="Calibri" panose="020F0502020204030204"/>
            </a:endParaRPr>
          </a:p>
        </p:txBody>
      </p:sp>
      <p:pic>
        <p:nvPicPr>
          <p:cNvPr id="6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F6290330-7305-F423-2E22-824CFB5F4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60" y="2815684"/>
            <a:ext cx="4805679" cy="236455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BE0D99F-D116-65CA-273B-9B37AB86FE72}"/>
              </a:ext>
            </a:extLst>
          </p:cNvPr>
          <p:cNvSpPr txBox="1"/>
          <p:nvPr/>
        </p:nvSpPr>
        <p:spPr>
          <a:xfrm>
            <a:off x="7592610" y="5537200"/>
            <a:ext cx="297180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i="1">
                <a:cs typeface="Calibri"/>
              </a:rPr>
              <a:t>Logo de l'Université de Lyon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7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A68D3-9E36-404C-A2BA-329E2F7BAB3E}"/>
              </a:ext>
            </a:extLst>
          </p:cNvPr>
          <p:cNvSpPr/>
          <p:nvPr/>
        </p:nvSpPr>
        <p:spPr>
          <a:xfrm>
            <a:off x="0" y="0"/>
            <a:ext cx="12192000" cy="11692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06B858-C7C2-4234-940B-B067370EA799}"/>
              </a:ext>
            </a:extLst>
          </p:cNvPr>
          <p:cNvSpPr/>
          <p:nvPr/>
        </p:nvSpPr>
        <p:spPr>
          <a:xfrm>
            <a:off x="948462" y="0"/>
            <a:ext cx="10534918" cy="1442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I-Lyon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the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second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economic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city in France  </a:t>
            </a:r>
            <a:r>
              <a:rPr lang="fr-FR" sz="2000" b="0" i="0">
                <a:solidFill>
                  <a:schemeClr val="bg1"/>
                </a:solidFill>
                <a:effectLst/>
                <a:latin typeface="Arial"/>
                <a:cs typeface="Arial"/>
              </a:rPr>
              <a:t> 				</a:t>
            </a:r>
            <a:r>
              <a:rPr lang="fr-FR" sz="2000">
                <a:solidFill>
                  <a:schemeClr val="bg1"/>
                </a:solidFill>
                <a:latin typeface="Arial"/>
                <a:cs typeface="Arial"/>
              </a:rPr>
              <a:t>II-Culture</a:t>
            </a:r>
            <a:endParaRPr lang="fr-FR" sz="2000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attractive 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metropolis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                                                                                a</a:t>
            </a:r>
            <a:r>
              <a:rPr lang="fr-FR" sz="2000">
                <a:solidFill>
                  <a:schemeClr val="bg1"/>
                </a:solidFill>
              </a:rPr>
              <a:t>) Son Histoire</a:t>
            </a:r>
            <a:endParaRPr lang="fr-FR" sz="2000">
              <a:solidFill>
                <a:schemeClr val="bg1"/>
              </a:solidFill>
              <a:cs typeface="Calibri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b)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student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city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						</a:t>
            </a:r>
            <a:r>
              <a:rPr lang="fr-FR" sz="2000">
                <a:solidFill>
                  <a:schemeClr val="bg1"/>
                </a:solidFill>
              </a:rPr>
              <a:t>b) Ses arrondissement</a:t>
            </a:r>
            <a:endParaRPr lang="fr-FR" sz="2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fr-FR" sz="2000" b="1" i="0">
                <a:solidFill>
                  <a:srgbClr val="92D050"/>
                </a:solidFill>
                <a:effectLst/>
                <a:latin typeface="Calibri"/>
                <a:cs typeface="Calibri"/>
              </a:rPr>
              <a:t>c) But </a:t>
            </a:r>
            <a:r>
              <a:rPr lang="fr-FR" sz="2000" b="1" i="0" err="1">
                <a:solidFill>
                  <a:srgbClr val="92D050"/>
                </a:solidFill>
                <a:effectLst/>
                <a:latin typeface="Calibri"/>
                <a:cs typeface="Calibri"/>
              </a:rPr>
              <a:t>with</a:t>
            </a:r>
            <a:r>
              <a:rPr lang="fr-FR" sz="2000" b="1" i="0">
                <a:solidFill>
                  <a:srgbClr val="92D050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1" err="1">
                <a:solidFill>
                  <a:srgbClr val="92D050"/>
                </a:solidFill>
                <a:latin typeface="Calibri"/>
                <a:cs typeface="Calibri"/>
              </a:rPr>
              <a:t>strong</a:t>
            </a:r>
            <a:r>
              <a:rPr lang="fr-FR" sz="2000" b="1" i="0">
                <a:solidFill>
                  <a:srgbClr val="92D050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1" i="0" err="1">
                <a:solidFill>
                  <a:srgbClr val="92D050"/>
                </a:solidFill>
                <a:effectLst/>
                <a:latin typeface="Calibri"/>
                <a:cs typeface="Calibri"/>
              </a:rPr>
              <a:t>inequality</a:t>
            </a:r>
            <a:r>
              <a:rPr lang="fr-FR" sz="2000" b="1" i="0">
                <a:solidFill>
                  <a:srgbClr val="92D050"/>
                </a:solidFill>
                <a:effectLst/>
                <a:latin typeface="Calibri"/>
                <a:cs typeface="Calibri"/>
              </a:rPr>
              <a:t>	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			</a:t>
            </a:r>
            <a:r>
              <a:rPr lang="fr-FR" sz="2000">
                <a:solidFill>
                  <a:schemeClr val="bg1"/>
                </a:solidFill>
              </a:rPr>
              <a:t>c) </a:t>
            </a:r>
            <a:r>
              <a:rPr lang="fr-FR" sz="2000">
                <a:solidFill>
                  <a:schemeClr val="bg1"/>
                </a:solidFill>
                <a:ea typeface="+mn-lt"/>
                <a:cs typeface="+mn-lt"/>
              </a:rPr>
              <a:t>Ses évènements</a:t>
            </a:r>
          </a:p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A157AF-0CAF-4916-83D5-75A073094AAF}"/>
              </a:ext>
            </a:extLst>
          </p:cNvPr>
          <p:cNvSpPr/>
          <p:nvPr/>
        </p:nvSpPr>
        <p:spPr>
          <a:xfrm>
            <a:off x="11482466" y="6295868"/>
            <a:ext cx="709534" cy="562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4000" b="1"/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19C14-029C-0CBC-BF37-DD2F0DC38E41}"/>
              </a:ext>
            </a:extLst>
          </p:cNvPr>
          <p:cNvSpPr/>
          <p:nvPr/>
        </p:nvSpPr>
        <p:spPr>
          <a:xfrm>
            <a:off x="246821" y="1737691"/>
            <a:ext cx="4373216" cy="911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/>
              <a:buChar char="•"/>
            </a:pPr>
            <a:r>
              <a:rPr lang="fr-FR" sz="2400">
                <a:ea typeface="+mn-lt"/>
                <a:cs typeface="+mn-lt"/>
              </a:rPr>
              <a:t>Important </a:t>
            </a:r>
            <a:r>
              <a:rPr lang="fr-FR" sz="2400" err="1">
                <a:ea typeface="+mn-lt"/>
                <a:cs typeface="+mn-lt"/>
              </a:rPr>
              <a:t>east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west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divides</a:t>
            </a:r>
            <a:endParaRPr lang="fr-FR" sz="2400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E0EF0-99DA-1455-1379-F984562052E3}"/>
              </a:ext>
            </a:extLst>
          </p:cNvPr>
          <p:cNvSpPr/>
          <p:nvPr/>
        </p:nvSpPr>
        <p:spPr>
          <a:xfrm>
            <a:off x="437322" y="2615649"/>
            <a:ext cx="3983933" cy="911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en" sz="2400">
                <a:latin typeface="Calibri"/>
                <a:cs typeface="Calibri" panose="020F0502020204030204"/>
              </a:rPr>
              <a:t>    Poverty rate of 15% in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D96A2A-7976-4D35-EFF3-A644E1CC1606}"/>
              </a:ext>
            </a:extLst>
          </p:cNvPr>
          <p:cNvSpPr/>
          <p:nvPr/>
        </p:nvSpPr>
        <p:spPr>
          <a:xfrm>
            <a:off x="-59635" y="3576430"/>
            <a:ext cx="4224129" cy="911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/>
              <a:buChar char="•"/>
            </a:pPr>
            <a:r>
              <a:rPr lang="fr-FR" sz="2400">
                <a:ea typeface="+mn-lt"/>
                <a:cs typeface="+mn-lt"/>
              </a:rPr>
              <a:t>high real </a:t>
            </a:r>
            <a:r>
              <a:rPr lang="fr-FR" sz="2400" err="1">
                <a:ea typeface="+mn-lt"/>
                <a:cs typeface="+mn-lt"/>
              </a:rPr>
              <a:t>estate</a:t>
            </a:r>
            <a:r>
              <a:rPr lang="fr-FR" sz="2400">
                <a:ea typeface="+mn-lt"/>
                <a:cs typeface="+mn-lt"/>
              </a:rPr>
              <a:t> </a:t>
            </a:r>
            <a:r>
              <a:rPr lang="fr-FR" sz="2400" err="1">
                <a:ea typeface="+mn-lt"/>
                <a:cs typeface="+mn-lt"/>
              </a:rPr>
              <a:t>prices</a:t>
            </a:r>
            <a:endParaRPr lang="fr-FR" sz="2400">
              <a:cs typeface="Calibr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C3A5C1-F917-5570-FDA6-7B94D1401078}"/>
              </a:ext>
            </a:extLst>
          </p:cNvPr>
          <p:cNvSpPr txBox="1"/>
          <p:nvPr/>
        </p:nvSpPr>
        <p:spPr>
          <a:xfrm>
            <a:off x="7343987" y="6023186"/>
            <a:ext cx="409194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i="1" err="1">
                <a:cs typeface="Calibri"/>
              </a:rPr>
              <a:t>Map</a:t>
            </a:r>
            <a:r>
              <a:rPr lang="fr-FR" sz="2400" i="1">
                <a:cs typeface="Calibri"/>
              </a:rPr>
              <a:t> of Lyon in </a:t>
            </a:r>
            <a:r>
              <a:rPr lang="fr-FR" sz="2400" i="1" err="1">
                <a:cs typeface="Calibri"/>
              </a:rPr>
              <a:t>average</a:t>
            </a:r>
            <a:r>
              <a:rPr lang="fr-FR" sz="2400" i="1">
                <a:cs typeface="Calibri"/>
              </a:rPr>
              <a:t> </a:t>
            </a:r>
            <a:r>
              <a:rPr lang="fr-FR" sz="2400" i="1" err="1">
                <a:cs typeface="Calibri"/>
              </a:rPr>
              <a:t>income</a:t>
            </a:r>
            <a:endParaRPr lang="fr-FR" sz="2400" i="1">
              <a:cs typeface="Calibri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081C61D-2E47-C697-EE0B-0DBC3F25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460" y="1191487"/>
            <a:ext cx="4377368" cy="475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2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7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A68D3-9E36-404C-A2BA-329E2F7BAB3E}"/>
              </a:ext>
            </a:extLst>
          </p:cNvPr>
          <p:cNvSpPr/>
          <p:nvPr/>
        </p:nvSpPr>
        <p:spPr>
          <a:xfrm>
            <a:off x="0" y="1"/>
            <a:ext cx="12192000" cy="11842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06B858-C7C2-4234-940B-B067370EA799}"/>
              </a:ext>
            </a:extLst>
          </p:cNvPr>
          <p:cNvSpPr/>
          <p:nvPr/>
        </p:nvSpPr>
        <p:spPr>
          <a:xfrm>
            <a:off x="947548" y="-136599"/>
            <a:ext cx="10534918" cy="144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I-Lyon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the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second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economic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city in France  </a:t>
            </a:r>
            <a:r>
              <a:rPr lang="fr-FR" sz="2000" b="1" i="0">
                <a:solidFill>
                  <a:srgbClr val="92D050"/>
                </a:solidFill>
                <a:effectLst/>
                <a:latin typeface="Arial"/>
                <a:cs typeface="Arial"/>
              </a:rPr>
              <a:t> 				 II-Culture</a:t>
            </a:r>
          </a:p>
          <a:p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attractive 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metropolis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                                                                                 a</a:t>
            </a:r>
            <a:r>
              <a:rPr lang="fr-FR" sz="2000">
                <a:solidFill>
                  <a:schemeClr val="bg1"/>
                </a:solidFill>
              </a:rPr>
              <a:t>) Son Histoire</a:t>
            </a:r>
            <a:endParaRPr lang="fr-FR" sz="2000">
              <a:solidFill>
                <a:schemeClr val="bg1"/>
              </a:solidFill>
              <a:cs typeface="Calibri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b)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 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student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city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						</a:t>
            </a:r>
            <a:r>
              <a:rPr lang="fr-FR" sz="2000">
                <a:solidFill>
                  <a:schemeClr val="bg1"/>
                </a:solidFill>
              </a:rPr>
              <a:t> b) Ses arrondissements</a:t>
            </a:r>
            <a:endParaRPr lang="fr-FR" sz="20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c) But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with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strong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inequality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				</a:t>
            </a:r>
            <a:r>
              <a:rPr lang="fr-FR" sz="2000">
                <a:solidFill>
                  <a:schemeClr val="bg1"/>
                </a:solidFill>
              </a:rPr>
              <a:t> c) Ses évènements 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A157AF-0CAF-4916-83D5-75A073094AAF}"/>
              </a:ext>
            </a:extLst>
          </p:cNvPr>
          <p:cNvSpPr/>
          <p:nvPr/>
        </p:nvSpPr>
        <p:spPr>
          <a:xfrm>
            <a:off x="11482466" y="6295868"/>
            <a:ext cx="709534" cy="562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4000" b="1"/>
              <a:t>5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E27C7-6795-6283-5EB3-5F41B9464872}"/>
              </a:ext>
            </a:extLst>
          </p:cNvPr>
          <p:cNvSpPr/>
          <p:nvPr/>
        </p:nvSpPr>
        <p:spPr>
          <a:xfrm>
            <a:off x="-373116" y="1117961"/>
            <a:ext cx="2560150" cy="824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800"/>
              <a:t>Lyon 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5B8CD7-F891-DF11-55A3-538ACF83651D}"/>
              </a:ext>
            </a:extLst>
          </p:cNvPr>
          <p:cNvSpPr/>
          <p:nvPr/>
        </p:nvSpPr>
        <p:spPr>
          <a:xfrm>
            <a:off x="425274" y="2126775"/>
            <a:ext cx="8920606" cy="729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  <a:latin typeface="Segoe UI"/>
                <a:cs typeface="Segoe UI"/>
              </a:rPr>
              <a:t>Second </a:t>
            </a:r>
            <a:r>
              <a:rPr lang="fr-FR" sz="2400" dirty="0">
                <a:solidFill>
                  <a:schemeClr val="bg1"/>
                </a:solidFill>
                <a:latin typeface="Segoe UI"/>
                <a:ea typeface="+mn-lt"/>
                <a:cs typeface="Segoe UI"/>
              </a:rPr>
              <a:t>site de la Renaissance en Europe.</a:t>
            </a:r>
            <a:endParaRPr lang="fr-FR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246179-100C-A8B8-7BB0-27139C264A53}"/>
              </a:ext>
            </a:extLst>
          </p:cNvPr>
          <p:cNvSpPr/>
          <p:nvPr/>
        </p:nvSpPr>
        <p:spPr>
          <a:xfrm>
            <a:off x="429040" y="3506332"/>
            <a:ext cx="7772633" cy="911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buFont typeface="Arial"/>
              <a:buChar char="•"/>
            </a:pPr>
            <a:r>
              <a:rPr lang="en" sz="2400">
                <a:ea typeface="+mn-lt"/>
                <a:cs typeface="+mn-lt"/>
              </a:rPr>
              <a:t>    2ème </a:t>
            </a:r>
            <a:r>
              <a:rPr lang="en" sz="2400" err="1">
                <a:ea typeface="+mn-lt"/>
                <a:cs typeface="+mn-lt"/>
              </a:rPr>
              <a:t>ville</a:t>
            </a:r>
            <a:r>
              <a:rPr lang="en" sz="2400">
                <a:ea typeface="+mn-lt"/>
                <a:cs typeface="+mn-lt"/>
              </a:rPr>
              <a:t> </a:t>
            </a:r>
            <a:r>
              <a:rPr lang="en" sz="2400" err="1">
                <a:ea typeface="+mn-lt"/>
                <a:cs typeface="+mn-lt"/>
              </a:rPr>
              <a:t>culturelle</a:t>
            </a:r>
            <a:r>
              <a:rPr lang="en" sz="2400">
                <a:ea typeface="+mn-lt"/>
                <a:cs typeface="+mn-lt"/>
              </a:rPr>
              <a:t> et </a:t>
            </a:r>
            <a:r>
              <a:rPr lang="en" sz="2400" err="1">
                <a:ea typeface="+mn-lt"/>
                <a:cs typeface="+mn-lt"/>
              </a:rPr>
              <a:t>artistique</a:t>
            </a:r>
            <a:r>
              <a:rPr lang="en" sz="2400">
                <a:ea typeface="+mn-lt"/>
                <a:cs typeface="+mn-lt"/>
              </a:rPr>
              <a:t> de France.</a:t>
            </a:r>
            <a:endParaRPr lang="en" sz="2400">
              <a:latin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832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7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A68D3-9E36-404C-A2BA-329E2F7BAB3E}"/>
              </a:ext>
            </a:extLst>
          </p:cNvPr>
          <p:cNvSpPr/>
          <p:nvPr/>
        </p:nvSpPr>
        <p:spPr>
          <a:xfrm>
            <a:off x="0" y="1"/>
            <a:ext cx="12192000" cy="11842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06B858-C7C2-4234-940B-B067370EA799}"/>
              </a:ext>
            </a:extLst>
          </p:cNvPr>
          <p:cNvSpPr/>
          <p:nvPr/>
        </p:nvSpPr>
        <p:spPr>
          <a:xfrm>
            <a:off x="947548" y="-136599"/>
            <a:ext cx="10534918" cy="144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I-Lyon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the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second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economic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city in France</a:t>
            </a:r>
            <a:r>
              <a:rPr lang="fr-FR" sz="2000" i="0">
                <a:solidFill>
                  <a:schemeClr val="bg1"/>
                </a:solidFill>
                <a:effectLst/>
                <a:latin typeface="Calibri"/>
                <a:cs typeface="Calibri"/>
              </a:rPr>
              <a:t>  </a:t>
            </a:r>
            <a:r>
              <a:rPr lang="fr-FR" sz="2000" i="0">
                <a:solidFill>
                  <a:srgbClr val="92D050"/>
                </a:solidFill>
                <a:effectLst/>
                <a:latin typeface="Arial"/>
                <a:cs typeface="Arial"/>
              </a:rPr>
              <a:t> 				 </a:t>
            </a:r>
            <a:r>
              <a:rPr lang="fr-FR" sz="2000" i="0">
                <a:solidFill>
                  <a:schemeClr val="bg1"/>
                </a:solidFill>
                <a:effectLst/>
                <a:latin typeface="Arial"/>
                <a:cs typeface="Arial"/>
              </a:rPr>
              <a:t>II-Culture</a:t>
            </a:r>
          </a:p>
          <a:p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attractive 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metropolis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                                                                               </a:t>
            </a:r>
            <a:r>
              <a:rPr lang="fr-FR" sz="2000">
                <a:solidFill>
                  <a:srgbClr val="92D050"/>
                </a:solidFill>
                <a:latin typeface="Calibri"/>
                <a:cs typeface="Calibri"/>
              </a:rPr>
              <a:t>  a</a:t>
            </a:r>
            <a:r>
              <a:rPr lang="fr-FR" sz="2000" b="1">
                <a:solidFill>
                  <a:srgbClr val="92D050"/>
                </a:solidFill>
              </a:rPr>
              <a:t>) Son Histoire </a:t>
            </a:r>
            <a:endParaRPr lang="fr-FR" sz="2000" b="1">
              <a:solidFill>
                <a:srgbClr val="92D050"/>
              </a:solidFill>
              <a:cs typeface="Calibri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b)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 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student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city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</a:t>
            </a:r>
            <a:r>
              <a:rPr lang="fr-FR" sz="2000" b="1" i="0">
                <a:solidFill>
                  <a:srgbClr val="92D050"/>
                </a:solidFill>
                <a:effectLst/>
                <a:latin typeface="Calibri"/>
                <a:cs typeface="Calibri"/>
              </a:rPr>
              <a:t>						</a:t>
            </a:r>
            <a:r>
              <a:rPr lang="fr-FR" sz="2000" b="1">
                <a:solidFill>
                  <a:srgbClr val="92D050"/>
                </a:solidFill>
              </a:rPr>
              <a:t> </a:t>
            </a:r>
            <a:r>
              <a:rPr lang="fr-FR" sz="2000">
                <a:solidFill>
                  <a:schemeClr val="bg1"/>
                </a:solidFill>
              </a:rPr>
              <a:t>b) Ses arrondissements</a:t>
            </a:r>
            <a:endParaRPr lang="fr-FR" sz="2000">
              <a:solidFill>
                <a:schemeClr val="bg1"/>
              </a:solidFill>
              <a:latin typeface="Calibri" panose="020F0502020204030204" pitchFamily="34" charset="0"/>
              <a:cs typeface="Calibri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c) But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with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strong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inequality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				</a:t>
            </a:r>
            <a:r>
              <a:rPr lang="fr-FR" sz="2000">
                <a:solidFill>
                  <a:schemeClr val="bg1"/>
                </a:solidFill>
              </a:rPr>
              <a:t> c) Ses évènements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A157AF-0CAF-4916-83D5-75A073094AAF}"/>
              </a:ext>
            </a:extLst>
          </p:cNvPr>
          <p:cNvSpPr/>
          <p:nvPr/>
        </p:nvSpPr>
        <p:spPr>
          <a:xfrm>
            <a:off x="11482466" y="6295868"/>
            <a:ext cx="709534" cy="562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4000" b="1">
                <a:cs typeface="Calibri"/>
              </a:rPr>
              <a:t>6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1AB4CF-E000-FFFD-C91F-61E71410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5" y="1577375"/>
            <a:ext cx="6105525" cy="4122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7AFE09-297D-8848-0D90-D73FF26D8B90}"/>
              </a:ext>
            </a:extLst>
          </p:cNvPr>
          <p:cNvSpPr txBox="1"/>
          <p:nvPr/>
        </p:nvSpPr>
        <p:spPr>
          <a:xfrm>
            <a:off x="6982882" y="5881157"/>
            <a:ext cx="401955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>
                <a:cs typeface="Calibri"/>
              </a:rPr>
              <a:t>Basilique Notre-Dame de Lyon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6B3DE-3ECD-5E38-0664-D3B13CAC17D8}"/>
              </a:ext>
            </a:extLst>
          </p:cNvPr>
          <p:cNvSpPr txBox="1"/>
          <p:nvPr/>
        </p:nvSpPr>
        <p:spPr>
          <a:xfrm>
            <a:off x="385897" y="3634138"/>
            <a:ext cx="496695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cs typeface="Calibri"/>
              </a:rPr>
              <a:t>162 </a:t>
            </a:r>
            <a:r>
              <a:rPr lang="en-US" sz="2400" err="1">
                <a:solidFill>
                  <a:schemeClr val="bg1"/>
                </a:solidFill>
                <a:cs typeface="Calibri"/>
              </a:rPr>
              <a:t>édifices</a:t>
            </a:r>
            <a:r>
              <a:rPr lang="en-US" sz="240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Calibri"/>
              </a:rPr>
              <a:t>classées</a:t>
            </a:r>
            <a:r>
              <a:rPr lang="en-US" sz="2400">
                <a:solidFill>
                  <a:schemeClr val="bg1"/>
                </a:solidFill>
                <a:cs typeface="Calibri"/>
              </a:rPr>
              <a:t> à </a:t>
            </a:r>
            <a:r>
              <a:rPr lang="en-US" sz="2400" err="1">
                <a:solidFill>
                  <a:schemeClr val="bg1"/>
                </a:solidFill>
                <a:cs typeface="Calibri"/>
              </a:rPr>
              <a:t>l'UNESCO</a:t>
            </a:r>
            <a:endParaRPr lang="en-US" sz="2400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3FD7B-668B-0482-B694-1BF8FFF2A0DF}"/>
              </a:ext>
            </a:extLst>
          </p:cNvPr>
          <p:cNvSpPr txBox="1"/>
          <p:nvPr/>
        </p:nvSpPr>
        <p:spPr>
          <a:xfrm>
            <a:off x="428625" y="1991783"/>
            <a:ext cx="48098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cs typeface="Calibri"/>
              </a:rPr>
              <a:t>Une des premières </a:t>
            </a:r>
            <a:r>
              <a:rPr lang="en-US" sz="2400" err="1">
                <a:solidFill>
                  <a:schemeClr val="bg1"/>
                </a:solidFill>
                <a:cs typeface="Calibri"/>
              </a:rPr>
              <a:t>villes</a:t>
            </a:r>
            <a:r>
              <a:rPr lang="en-US" sz="2400">
                <a:solidFill>
                  <a:schemeClr val="bg1"/>
                </a:solidFill>
                <a:cs typeface="Calibri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Calibri"/>
              </a:rPr>
              <a:t>d'Europe</a:t>
            </a:r>
          </a:p>
        </p:txBody>
      </p:sp>
    </p:spTree>
    <p:extLst>
      <p:ext uri="{BB962C8B-B14F-4D97-AF65-F5344CB8AC3E}">
        <p14:creationId xmlns:p14="http://schemas.microsoft.com/office/powerpoint/2010/main" val="77460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1">
                <a:lumMod val="7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1A68D3-9E36-404C-A2BA-329E2F7BAB3E}"/>
              </a:ext>
            </a:extLst>
          </p:cNvPr>
          <p:cNvSpPr/>
          <p:nvPr/>
        </p:nvSpPr>
        <p:spPr>
          <a:xfrm>
            <a:off x="0" y="1"/>
            <a:ext cx="12192000" cy="118422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06B858-C7C2-4234-940B-B067370EA799}"/>
              </a:ext>
            </a:extLst>
          </p:cNvPr>
          <p:cNvSpPr/>
          <p:nvPr/>
        </p:nvSpPr>
        <p:spPr>
          <a:xfrm>
            <a:off x="947548" y="-136599"/>
            <a:ext cx="10534918" cy="144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I-Lyon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the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second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economic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city in France</a:t>
            </a:r>
            <a:r>
              <a:rPr lang="fr-FR" sz="2000" i="0">
                <a:solidFill>
                  <a:schemeClr val="bg1"/>
                </a:solidFill>
                <a:effectLst/>
                <a:latin typeface="Calibri"/>
                <a:cs typeface="Calibri"/>
              </a:rPr>
              <a:t>  </a:t>
            </a:r>
            <a:r>
              <a:rPr lang="fr-FR" sz="2000" i="0">
                <a:solidFill>
                  <a:srgbClr val="92D050"/>
                </a:solidFill>
                <a:effectLst/>
                <a:latin typeface="Arial"/>
                <a:cs typeface="Arial"/>
              </a:rPr>
              <a:t> 				 </a:t>
            </a:r>
            <a:r>
              <a:rPr lang="fr-FR" sz="2000" i="0">
                <a:solidFill>
                  <a:schemeClr val="bg1"/>
                </a:solidFill>
                <a:effectLst/>
                <a:latin typeface="Arial"/>
                <a:cs typeface="Arial"/>
              </a:rPr>
              <a:t>II-Culture</a:t>
            </a:r>
          </a:p>
          <a:p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attractive 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metropolis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                 </a:t>
            </a:r>
            <a:r>
              <a:rPr lang="fr-FR" sz="2000">
                <a:solidFill>
                  <a:schemeClr val="bg1"/>
                </a:solidFill>
              </a:rPr>
              <a:t>                                                                a) Son Histoire</a:t>
            </a:r>
            <a:endParaRPr lang="fr-FR" sz="2000">
              <a:solidFill>
                <a:schemeClr val="bg1"/>
              </a:solidFill>
              <a:cs typeface="Calibri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b) 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A 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student</a:t>
            </a:r>
            <a:r>
              <a:rPr lang="fr-FR" sz="2000">
                <a:solidFill>
                  <a:schemeClr val="bg1"/>
                </a:solidFill>
                <a:latin typeface="Calibri"/>
                <a:cs typeface="Calibri"/>
              </a:rPr>
              <a:t> city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</a:t>
            </a:r>
            <a:r>
              <a:rPr lang="fr-FR" sz="2000" b="1" i="0">
                <a:solidFill>
                  <a:srgbClr val="92D050"/>
                </a:solidFill>
                <a:effectLst/>
                <a:latin typeface="Calibri"/>
                <a:cs typeface="Calibri"/>
              </a:rPr>
              <a:t>						</a:t>
            </a:r>
            <a:r>
              <a:rPr lang="fr-FR" sz="2000" b="1">
                <a:solidFill>
                  <a:srgbClr val="92D050"/>
                </a:solidFill>
              </a:rPr>
              <a:t> b) Ses arrondissements</a:t>
            </a:r>
            <a:endParaRPr lang="fr-FR" sz="2000" b="1">
              <a:solidFill>
                <a:srgbClr val="92D050"/>
              </a:solidFill>
              <a:latin typeface="Calibri" panose="020F0502020204030204" pitchFamily="34" charset="0"/>
              <a:cs typeface="Calibri"/>
            </a:endParaRPr>
          </a:p>
          <a:p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c) But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with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err="1">
                <a:solidFill>
                  <a:schemeClr val="bg1"/>
                </a:solidFill>
                <a:latin typeface="Calibri"/>
                <a:cs typeface="Calibri"/>
              </a:rPr>
              <a:t>strong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 </a:t>
            </a:r>
            <a:r>
              <a:rPr lang="fr-FR" sz="2000" b="0" i="0" err="1">
                <a:solidFill>
                  <a:schemeClr val="bg1"/>
                </a:solidFill>
                <a:effectLst/>
                <a:latin typeface="Calibri"/>
                <a:cs typeface="Calibri"/>
              </a:rPr>
              <a:t>inequality</a:t>
            </a:r>
            <a:r>
              <a:rPr lang="fr-FR" sz="2000" b="0" i="0">
                <a:solidFill>
                  <a:schemeClr val="bg1"/>
                </a:solidFill>
                <a:effectLst/>
                <a:latin typeface="Calibri"/>
                <a:cs typeface="Calibri"/>
              </a:rPr>
              <a:t>					</a:t>
            </a:r>
            <a:r>
              <a:rPr lang="fr-FR" sz="2000">
                <a:solidFill>
                  <a:schemeClr val="bg1"/>
                </a:solidFill>
              </a:rPr>
              <a:t> c) Ses évènements 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A157AF-0CAF-4916-83D5-75A073094AAF}"/>
              </a:ext>
            </a:extLst>
          </p:cNvPr>
          <p:cNvSpPr/>
          <p:nvPr/>
        </p:nvSpPr>
        <p:spPr>
          <a:xfrm>
            <a:off x="11482466" y="6295868"/>
            <a:ext cx="709534" cy="562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4000" b="1">
                <a:cs typeface="Calibri"/>
              </a:rPr>
              <a:t>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9A7E7-582F-6054-7E8E-8C49B19D433E}"/>
              </a:ext>
            </a:extLst>
          </p:cNvPr>
          <p:cNvSpPr/>
          <p:nvPr/>
        </p:nvSpPr>
        <p:spPr>
          <a:xfrm>
            <a:off x="425274" y="1875873"/>
            <a:ext cx="4741702" cy="729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/>
              <a:buChar char="•"/>
            </a:pPr>
            <a:r>
              <a:rPr lang="fr-FR" sz="2400">
                <a:solidFill>
                  <a:schemeClr val="bg1"/>
                </a:solidFill>
                <a:latin typeface="Calibri"/>
                <a:cs typeface="Segoe UI"/>
              </a:rPr>
              <a:t>Des fonctions différentes</a:t>
            </a:r>
            <a:endParaRPr lang="fr-FR" sz="2400" b="1" err="1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9FD56294-2E3E-ECC4-7CA4-85ED2A5D4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193" y="1343612"/>
            <a:ext cx="4323992" cy="48771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ED1896-4CB6-7FCF-CF3C-5AA319ABB5BA}"/>
              </a:ext>
            </a:extLst>
          </p:cNvPr>
          <p:cNvSpPr/>
          <p:nvPr/>
        </p:nvSpPr>
        <p:spPr>
          <a:xfrm>
            <a:off x="6926775" y="6298873"/>
            <a:ext cx="3428153" cy="4313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400" i="1">
                <a:solidFill>
                  <a:schemeClr val="tx1"/>
                </a:solidFill>
                <a:ea typeface="+mn-lt"/>
                <a:cs typeface="+mn-lt"/>
              </a:rPr>
              <a:t>Arrondissements de Lyon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2370F-5859-08E5-C308-DF347A404F44}"/>
              </a:ext>
            </a:extLst>
          </p:cNvPr>
          <p:cNvSpPr txBox="1"/>
          <p:nvPr/>
        </p:nvSpPr>
        <p:spPr>
          <a:xfrm>
            <a:off x="428514" y="3050429"/>
            <a:ext cx="39760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cs typeface="Calibri" panose="020F0502020204030204"/>
              </a:rPr>
              <a:t> Lyon : Une </a:t>
            </a:r>
            <a:r>
              <a:rPr lang="en-US" sz="2400" err="1">
                <a:solidFill>
                  <a:schemeClr val="bg1"/>
                </a:solidFill>
                <a:cs typeface="Calibri" panose="020F0502020204030204"/>
              </a:rPr>
              <a:t>ville</a:t>
            </a:r>
            <a:r>
              <a:rPr lang="en-US" sz="24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Calibri" panose="020F0502020204030204"/>
              </a:rPr>
              <a:t>accueillante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932A8-E227-BB5B-1B9C-4B566C52A19A}"/>
              </a:ext>
            </a:extLst>
          </p:cNvPr>
          <p:cNvSpPr txBox="1"/>
          <p:nvPr/>
        </p:nvSpPr>
        <p:spPr>
          <a:xfrm>
            <a:off x="428624" y="4131911"/>
            <a:ext cx="3886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cs typeface="Calibri" panose="020F0502020204030204"/>
              </a:rPr>
              <a:t> Une </a:t>
            </a:r>
            <a:r>
              <a:rPr lang="en-US" sz="2400" err="1">
                <a:solidFill>
                  <a:schemeClr val="bg1"/>
                </a:solidFill>
                <a:cs typeface="Calibri" panose="020F0502020204030204"/>
              </a:rPr>
              <a:t>ville</a:t>
            </a:r>
            <a:r>
              <a:rPr lang="en-US" sz="24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2400" err="1">
                <a:solidFill>
                  <a:schemeClr val="bg1"/>
                </a:solidFill>
                <a:cs typeface="Calibri" panose="020F0502020204030204"/>
              </a:rPr>
              <a:t>d'innovations</a:t>
            </a:r>
            <a:endParaRPr lang="en-US" sz="240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5845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 Besnier</dc:creator>
  <cp:revision>6</cp:revision>
  <dcterms:created xsi:type="dcterms:W3CDTF">2022-10-17T12:16:03Z</dcterms:created>
  <dcterms:modified xsi:type="dcterms:W3CDTF">2022-11-07T16:20:38Z</dcterms:modified>
</cp:coreProperties>
</file>